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8189bfe25f04ff6" /><Relationship Type="http://schemas.openxmlformats.org/officeDocument/2006/relationships/extended-properties" Target="/docProps/app.xml" Id="Re4648816811c47b0" /><Relationship Type="http://schemas.openxmlformats.org/officeDocument/2006/relationships/officeDocument" Target="/ppt/presentation.xml" Id="Rdf8b7c83720348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b85fa156ff43f1"/>
  </p:sldMasterIdLst>
  <p:notesMasterIdLst>
    <p:notesMasterId xmlns:r="http://schemas.openxmlformats.org/officeDocument/2006/relationships" r:id="Rb0c3b5f655234d97"/>
  </p:notesMasterIdLst>
  <p:sldIdLst>
    <p:sldId xmlns:r="http://schemas.openxmlformats.org/officeDocument/2006/relationships" id="256" r:id="Rebcbc49ea382419b"/>
    <p:sldId xmlns:r="http://schemas.openxmlformats.org/officeDocument/2006/relationships" id="257" r:id="R0b1353568939411d"/>
    <p:sldId xmlns:r="http://schemas.openxmlformats.org/officeDocument/2006/relationships" id="258" r:id="R4783e4373e4a444e"/>
    <p:sldId xmlns:r="http://schemas.openxmlformats.org/officeDocument/2006/relationships" id="259" r:id="R9e497cb641404afe"/>
    <p:sldId xmlns:r="http://schemas.openxmlformats.org/officeDocument/2006/relationships" id="260" r:id="R4e410b479d7e4e52"/>
    <p:sldId xmlns:r="http://schemas.openxmlformats.org/officeDocument/2006/relationships" id="261" r:id="R70ef072e50874e2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4aa0bd5f484c10" /><Relationship Type="http://schemas.openxmlformats.org/officeDocument/2006/relationships/slideMaster" Target="/ppt/slideMasters/slideMaster1.xml" Id="R6bb85fa156ff43f1" /><Relationship Type="http://schemas.openxmlformats.org/officeDocument/2006/relationships/notesMaster" Target="/ppt/notesMasters/notesMaster1.xml" Id="Rb0c3b5f655234d97" /><Relationship Type="http://schemas.openxmlformats.org/officeDocument/2006/relationships/presProps" Target="/ppt/presProps.xml" Id="R8dc524f73ed14d03" /><Relationship Type="http://schemas.openxmlformats.org/officeDocument/2006/relationships/tableStyles" Target="/ppt/tableStyles.xml" Id="Rcd343e375f5c4b2c" /><Relationship Type="http://schemas.openxmlformats.org/officeDocument/2006/relationships/slide" Target="/ppt/slides/slide1.xml" Id="Rebcbc49ea382419b" /><Relationship Type="http://schemas.openxmlformats.org/officeDocument/2006/relationships/slide" Target="/ppt/slides/slide2.xml" Id="R0b1353568939411d" /><Relationship Type="http://schemas.openxmlformats.org/officeDocument/2006/relationships/slide" Target="/ppt/slides/slide3.xml" Id="R4783e4373e4a444e" /><Relationship Type="http://schemas.openxmlformats.org/officeDocument/2006/relationships/slide" Target="/ppt/slides/slide4.xml" Id="R9e497cb641404afe" /><Relationship Type="http://schemas.openxmlformats.org/officeDocument/2006/relationships/slide" Target="/ppt/slides/slide5.xml" Id="R4e410b479d7e4e52" /><Relationship Type="http://schemas.openxmlformats.org/officeDocument/2006/relationships/slide" Target="/ppt/slides/slide6.xml" Id="R70ef072e50874e2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01296357e046d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a3cb6519c840de" /><Relationship Type="http://schemas.openxmlformats.org/officeDocument/2006/relationships/notesMaster" Target="/ppt/notesMasters/notesMaster1.xml" Id="R5d271f2394c043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d0fed377544e70" /><Relationship Type="http://schemas.openxmlformats.org/officeDocument/2006/relationships/notesMaster" Target="/ppt/notesMasters/notesMaster1.xml" Id="Rfd69ba725b9f46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87888e8c0e34af8" /><Relationship Type="http://schemas.openxmlformats.org/officeDocument/2006/relationships/notesMaster" Target="/ppt/notesMasters/notesMaster1.xml" Id="R20050c6dc80049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5bfd099b6a447c8" /><Relationship Type="http://schemas.openxmlformats.org/officeDocument/2006/relationships/notesMaster" Target="/ppt/notesMasters/notesMaster1.xml" Id="R7c88947ceee940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d2a31c16efd4d6c" /><Relationship Type="http://schemas.openxmlformats.org/officeDocument/2006/relationships/notesMaster" Target="/ppt/notesMasters/notesMaster1.xml" Id="Rd92160e5a3854c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220f6793d86416b" /><Relationship Type="http://schemas.openxmlformats.org/officeDocument/2006/relationships/notesMaster" Target="/ppt/notesMasters/notesMaster1.xml" Id="R912262a34ac4490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всех условий: seo-20261006-company-source.txt. Учебная компания и условные цены. Иллюстрация сгенерирована, не является фото реального объекта.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всех условий: seo-20261006-company-source.txt. Учебная компания и условные цены. Иллюстрация сгенерирована, не является фото реального объекта.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всех условий: seo-20261006-company-source.txt. Учебная компания и условные цены. Иллюстрация сгенерирована, не является фото реального объекта.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всех условий: seo-20261006-company-source.txt. Учебная компания и условные цены. Иллюстрация сгенерирована, не является фото реального объекта.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всех условий: seo-20261006-company-source.txt. Учебная компания и условные цены. Иллюстрация сгенерирована, не является фото реального объекта.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всех условий: seo-20261006-company-source.txt. Учебная компания и условные цены. Иллюстрация сгенерирована, не является фото реального объекта.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3ef846e0854a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e4ed3cd35c34742" /><Relationship Type="http://schemas.openxmlformats.org/officeDocument/2006/relationships/slideLayout" Target="/ppt/slideLayouts/slideLayout1.xml" Id="R01ebbe928f9b410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1ebbe928f9b410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f04ed3c3d8463e" /><Relationship Type="http://schemas.openxmlformats.org/officeDocument/2006/relationships/image" Target="/ppt/media/image.png" Id="R0169579bb60c4b3a" /><Relationship Type="http://schemas.openxmlformats.org/officeDocument/2006/relationships/notesSlide" Target="/ppt/notesSlides/notesSlide1.xml" Id="R600cdf6717d343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75ededb9c44aca" /><Relationship Type="http://schemas.openxmlformats.org/officeDocument/2006/relationships/notesSlide" Target="/ppt/notesSlides/notesSlide2.xml" Id="Rb3622c17ec824c3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0aff2b527c4ef4" /><Relationship Type="http://schemas.openxmlformats.org/officeDocument/2006/relationships/notesSlide" Target="/ppt/notesSlides/notesSlide3.xml" Id="R871b4b68d5f444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e5f8bda2304dc0" /><Relationship Type="http://schemas.openxmlformats.org/officeDocument/2006/relationships/notesSlide" Target="/ppt/notesSlides/notesSlide4.xml" Id="R35265b51efde4b4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d22a5e08ca434b" /><Relationship Type="http://schemas.openxmlformats.org/officeDocument/2006/relationships/notesSlide" Target="/ppt/notesSlides/notesSlide5.xml" Id="Re80cc3800f3841a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a4a697989d4956" /><Relationship Type="http://schemas.openxmlformats.org/officeDocument/2006/relationships/notesSlide" Target="/ppt/notesSlides/notesSlide6.xml" Id="R3620ddd906034d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22F9BA-627B-4AC5-B035-DB37FF626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КОНТУР  /  УЧЕБНЫЙ ПРИМЕР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965E6B-96BE-4D08-9DA7-D0441E40E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53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Ограждение для</a:t>
            </a:r>
          </a:p>
          <a:p xmlns:a="http://schemas.openxmlformats.org/drawingml/2006/main">
            <a:pPr>
              <a:def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частного участка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848ACB-2754-40C8-B971-A95C3A804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Вымышленная компания · данные для практикума Автомато                         1 /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49FE72-9EA3-468B-A330-CD73DE520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429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Изготовление и монтаж</a:t>
            </a:r>
          </a:p>
          <a:p xmlns:a="http://schemas.openxmlformats.org/drawingml/2006/main">
            <a:pPr>
              <a:defRPr sz="22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Учебный заказ — 30 погонных метров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69579bb60c4b3a"/>
          <a:stretch xmlns:a="http://schemas.openxmlformats.org/drawingml/2006/main"/>
        </p:blipFill>
        <p:spPr>
          <a:xfrm xmlns:a="http://schemas.openxmlformats.org/drawingml/2006/main">
            <a:off x="6477000" y="2381250"/>
            <a:ext cx="5105400" cy="28765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9DD9B-CE77-4040-9266-F555BED8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381625"/>
            <a:ext cx="5105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Сгенерированная иллюстрация</a:t>
            </a:r>
          </a:p>
        </p:txBody>
      </p:sp>
    </p:spTree>
    <p:extLst>
      <p:ext uri="{BB962C8B-B14F-4D97-AF65-F5344CB8AC3E}">
        <p14:creationId xmlns:p14="http://schemas.microsoft.com/office/powerpoint/2010/main" val="11962807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846097-5DC7-4165-A22B-BE80B7674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КОНТУР  /  УЧЕБНЫЙ ПРИМЕР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A8112F-8446-4A1B-B75A-29173FC65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53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Что входит в заказ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D0F5B2-90FA-4FDA-94D1-234E01E1A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Вымышленная компания · данные для практикума Автомато                         2 /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0E0312-61D4-49A0-9854-05B7BA8F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125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Металлическое ограждение — 30 погонных метров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84C35E-6EF8-4AEA-94AE-304C781DA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10477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Изготовление и монтаж включены в цену метра.</a:t>
            </a:r>
          </a:p>
          <a:p xmlns:a="http://schemas.openxmlformats.org/drawingml/2006/main">
            <a:pPr>
              <a:defRPr sz="22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Доставку рассчитываем отдельной строкой.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831761-C5EB-4162-AE79-6E41E6E7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Ворота и калитка требуют отдельного расчёта.</a:t>
            </a:r>
          </a:p>
        </p:txBody>
      </p:sp>
    </p:spTree>
    <p:extLst>
      <p:ext uri="{BB962C8B-B14F-4D97-AF65-F5344CB8AC3E}">
        <p14:creationId xmlns:p14="http://schemas.microsoft.com/office/powerpoint/2010/main" val="11801188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A61354-A7FF-4C74-898B-672CD6233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КОНТУР  /  УЧЕБНЫЙ ПРИМЕР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A25B3A-70A0-4CF3-A650-1ED4B1F06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53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Согласуем состав после замера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D35688-AE93-4C3D-BC74-80FAC36EA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Вымышленная компания · данные для практикума Автомато                         3 /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50021C-59DE-45F7-818E-C2B424CFB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125"/>
            <a:ext cx="10477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Подтверждаем длину, высоту и состояние участка.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383D3F-3368-422A-AFDA-655FC25D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Затем согласуем состав заказа и календарный срок</a:t>
            </a:r>
          </a:p>
          <a:p xmlns:a="http://schemas.openxmlformats.org/drawingml/2006/main">
            <a:pPr>
              <a:defRPr sz="240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изготовления и монтажа.</a:t>
            </a:r>
          </a:p>
        </p:txBody>
      </p:sp>
    </p:spTree>
    <p:extLst>
      <p:ext uri="{BB962C8B-B14F-4D97-AF65-F5344CB8AC3E}">
        <p14:creationId xmlns:p14="http://schemas.microsoft.com/office/powerpoint/2010/main" val="9142296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9AD4F6-9AB5-4D21-8945-94B95F476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КОНТУР  /  УЧЕБНЫЙ ПРИМЕР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E90001-3B7E-493C-AAEB-E3A33C25B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53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Расчёт учебного заказа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94351D-40ED-471E-B9F7-93DF8BFBA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Вымышленная компания · данные для практикума Автомато                         4 / 6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2381250"/>
          <a:ext xmlns:a="http://schemas.openxmlformats.org/drawingml/2006/main" cx="109728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667250"/>
                <a:gridCol w="1762125"/>
                <a:gridCol w="2143125"/>
                <a:gridCol w="2400300"/>
              </a:tblGrid>
              <a:tr h="690563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Состав</a:t>
                      </a:r>
                    </a:p>
                  </a:txBody>
                  <a:tcPr marL="133350" marR="133350" marT="133350" marB="133350">
                    <a:solidFill>
                      <a:srgbClr val="1837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Объём</a:t>
                      </a:r>
                    </a:p>
                  </a:txBody>
                  <a:tcPr marL="133350" marR="133350" marT="133350" marB="133350">
                    <a:solidFill>
                      <a:srgbClr val="1837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Цена, ₽</a:t>
                      </a:r>
                    </a:p>
                  </a:txBody>
                  <a:tcPr marL="133350" marR="133350" marT="133350" marB="133350">
                    <a:solidFill>
                      <a:srgbClr val="1837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Сумма, ₽</a:t>
                      </a:r>
                    </a:p>
                  </a:txBody>
                  <a:tcPr marL="133350" marR="133350" marT="133350" marB="133350">
                    <a:solidFill>
                      <a:srgbClr val="18372C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8372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Ограждение с монтажом</a:t>
                      </a:r>
                    </a:p>
                  </a:txBody>
                  <a:tcPr marL="133350" marR="133350" marT="133350" marB="1333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8372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30 п. м</a:t>
                      </a:r>
                    </a:p>
                  </a:txBody>
                  <a:tcPr marL="133350" marR="133350" marT="133350" marB="1333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8372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1 800</a:t>
                      </a:r>
                    </a:p>
                  </a:txBody>
                  <a:tcPr marL="133350" marR="133350" marT="133350" marB="1333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8372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54 000</a:t>
                      </a:r>
                    </a:p>
                  </a:txBody>
                  <a:tcPr marL="133350" marR="133350" marT="133350" marB="133350">
                    <a:solidFill>
                      <a:srgbClr val="FFFFFF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8372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Доставка</a:t>
                      </a:r>
                    </a:p>
                  </a:txBody>
                  <a:tcPr marL="133350" marR="133350" marT="133350" marB="1333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8372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 заказ</a:t>
                      </a:r>
                    </a:p>
                  </a:txBody>
                  <a:tcPr marL="133350" marR="133350" marT="133350" marB="1333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8372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6 000</a:t>
                      </a:r>
                    </a:p>
                  </a:txBody>
                  <a:tcPr marL="133350" marR="133350" marT="133350" marB="1333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8372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6 000</a:t>
                      </a:r>
                    </a:p>
                  </a:txBody>
                  <a:tcPr marL="133350" marR="133350" marT="133350" marB="133350">
                    <a:solidFill>
                      <a:srgbClr val="FFFFFF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8372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Итого</a:t>
                      </a:r>
                    </a:p>
                  </a:txBody>
                  <a:tcPr marL="133350" marR="133350" marT="133350" marB="133350">
                    <a:solidFill>
                      <a:srgbClr val="DFE8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8372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/>
                      </a:r>
                    </a:p>
                  </a:txBody>
                  <a:tcPr marL="133350" marR="133350" marT="133350" marB="133350">
                    <a:solidFill>
                      <a:srgbClr val="DFE8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8372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/>
                      </a:r>
                    </a:p>
                  </a:txBody>
                  <a:tcPr marL="133350" marR="133350" marT="133350" marB="133350">
                    <a:solidFill>
                      <a:srgbClr val="DFE8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8372C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60 000</a:t>
                      </a:r>
                    </a:p>
                  </a:txBody>
                  <a:tcPr marL="133350" marR="133350" marT="133350" marB="133350">
                    <a:solidFill>
                      <a:srgbClr val="DFE8D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DDA879-6E30-498D-9968-EC567BE7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30 × 1 800 + 6 000 = 60 000 ₽</a:t>
            </a:r>
          </a:p>
        </p:txBody>
      </p:sp>
    </p:spTree>
    <p:extLst>
      <p:ext uri="{BB962C8B-B14F-4D97-AF65-F5344CB8AC3E}">
        <p14:creationId xmlns:p14="http://schemas.microsoft.com/office/powerpoint/2010/main" val="19470873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C2A3DA-C3FE-44FC-B851-4BDD574ED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КОНТУР  /  УЧЕБНЫЙ ПРИМЕР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9DE2FF-2F14-4606-961E-AC9921FDA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53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Оплата и вопросы к условиям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B0B73F-7273-4AB3-8FAD-A375CB403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Вымышленная компания · данные для практикума Автомато                         5 /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E8053F-5F97-48FC-96A3-31EEE7DFE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10477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30 000 ₽ аванс</a:t>
            </a:r>
          </a:p>
          <a:p xmlns:a="http://schemas.openxmlformats.org/drawingml/2006/main">
            <a:pPr>
              <a:defRPr sz="285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30 000 ₽ после приёмки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050BB9-158A-4B91-BE69-136101782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10477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Гарантию, географию и условия по НДС</a:t>
            </a:r>
          </a:p>
          <a:p xmlns:a="http://schemas.openxmlformats.org/drawingml/2006/main">
            <a:pPr>
              <a:defRPr sz="21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нужно уточнить — в источнике они отсутствуют.</a:t>
            </a:r>
          </a:p>
        </p:txBody>
      </p:sp>
    </p:spTree>
    <p:extLst>
      <p:ext uri="{BB962C8B-B14F-4D97-AF65-F5344CB8AC3E}">
        <p14:creationId xmlns:p14="http://schemas.microsoft.com/office/powerpoint/2010/main" val="3090221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8581F9-5263-4FD5-BC7D-4155FE79A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КОНТУР  /  УЧЕБНЫЙ ПРИМЕР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8AFA85-DA9B-45FE-A83A-08866B08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53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Следующий шаг — согласовать замер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527B7D-AD49-4662-B7C1-415352304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Вымышленная компания · данные для практикума Автомато                         6 /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7B55F8-0431-4F15-98C3-2B5A52694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104775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Подтвердите длину и состав заказа.</a:t>
            </a:r>
          </a:p>
          <a:p xmlns:a="http://schemas.openxmlformats.org/drawingml/2006/main">
            <a:pPr>
              <a:defRPr sz="25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После замера исполнитель сможет назвать срок</a:t>
            </a:r>
          </a:p>
          <a:p xmlns:a="http://schemas.openxmlformats.org/drawingml/2006/main">
            <a:pPr>
              <a:defRPr sz="25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8372C"/>
                </a:solidFill>
                <a:latin typeface="Helvetica Neue"/>
                <a:ea typeface="Helvetica Neue"/>
                <a:cs typeface="Helvetica Neue"/>
              </a:rPr>
              <a:t>и оформить рабочее предложение.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6E2F4A-7A25-4B62-B5FA-AE6336DE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Этот файл можно редактировать и использовать</a:t>
            </a:r>
          </a:p>
          <a:p xmlns:a="http://schemas.openxmlformats.org/drawingml/2006/main">
            <a:pPr>
              <a:defRPr sz="19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4675D"/>
                </a:solidFill>
                <a:latin typeface="Helvetica Neue"/>
                <a:ea typeface="Helvetica Neue"/>
                <a:cs typeface="Helvetica Neue"/>
              </a:rPr>
              <a:t>как структуру для своей компании.</a:t>
            </a:r>
          </a:p>
        </p:txBody>
      </p:sp>
    </p:spTree>
    <p:extLst>
      <p:ext uri="{BB962C8B-B14F-4D97-AF65-F5344CB8AC3E}">
        <p14:creationId xmlns:p14="http://schemas.microsoft.com/office/powerpoint/2010/main" val="12772130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2026-10-06T16:11:52.0250000Z</dcterms:created>
  <dcterms:modified xsi:type="dcterms:W3CDTF">2026-10-06T16:11:52.0250000Z</dcterms:modified>
</coreProperties>
</file>